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7560000" cx="10692000"/>
  <p:notesSz cx="7560000" cy="10692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2" roundtripDataSignature="AMtx7mhcl+Z9qZ9kk4q3XWk0s6xlRm/e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5745350" y="3007345"/>
            <a:ext cx="4004400" cy="3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Discover the </a:t>
            </a:r>
            <a:r>
              <a:rPr b="1" i="0" lang="en-US" sz="3500" u="none" cap="none" strike="noStrike">
                <a:solidFill>
                  <a:srgbClr val="00CA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and Renewed </a:t>
            </a:r>
            <a:r>
              <a:rPr b="1" i="0" lang="en-US" sz="35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Tower of David Jerusalem Museum</a:t>
            </a:r>
            <a:endParaRPr/>
          </a:p>
          <a:p>
            <a:pPr indent="0" lvl="0" marL="0" marR="0" rtl="0" algn="l">
              <a:lnSpc>
                <a:spcPct val="103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CA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YOUR GATEWAY TO JERUSALEM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6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 txBox="1"/>
          <p:nvPr/>
        </p:nvSpPr>
        <p:spPr>
          <a:xfrm>
            <a:off x="7201355" y="544403"/>
            <a:ext cx="2968171" cy="1796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Enchanting Night Experiences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 txBox="1"/>
          <p:nvPr/>
        </p:nvSpPr>
        <p:spPr>
          <a:xfrm>
            <a:off x="1205800" y="1471705"/>
            <a:ext cx="6293085" cy="589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F8A8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Enchanting Night Experiences</a:t>
            </a:r>
            <a:endParaRPr/>
          </a:p>
        </p:txBody>
      </p:sp>
      <p:sp>
        <p:nvSpPr>
          <p:cNvPr id="154" name="Google Shape;154;p11"/>
          <p:cNvSpPr txBox="1"/>
          <p:nvPr/>
        </p:nvSpPr>
        <p:spPr>
          <a:xfrm>
            <a:off x="1066800" y="2638348"/>
            <a:ext cx="3823604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Screened throughout the year, 5 days a week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45 minutes show, adapted to tight schedules</a:t>
            </a:r>
            <a:endParaRPr/>
          </a:p>
        </p:txBody>
      </p:sp>
      <p:sp>
        <p:nvSpPr>
          <p:cNvPr id="155" name="Google Shape;155;p11"/>
          <p:cNvSpPr txBox="1"/>
          <p:nvPr/>
        </p:nvSpPr>
        <p:spPr>
          <a:xfrm>
            <a:off x="5561900" y="2638348"/>
            <a:ext cx="4051872" cy="39288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Upgrade to a VIP experience that includes:</a:t>
            </a:r>
            <a:endParaRPr/>
          </a:p>
          <a:p>
            <a:pPr indent="0" lvl="0" marL="0" marR="0" rtl="0" algn="l">
              <a:lnSpc>
                <a:spcPct val="4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8A8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Escort from the moment</a:t>
            </a:r>
            <a:endParaRPr/>
          </a:p>
          <a:p>
            <a:pPr indent="228600" lvl="0" marL="0" marR="0" rtl="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entry</a:t>
            </a:r>
            <a:endParaRPr/>
          </a:p>
          <a:p>
            <a:pPr indent="0" lvl="0" marL="0" marR="0" rtl="0" algn="l">
              <a:lnSpc>
                <a:spcPct val="50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8A8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Skip-the-line tickets</a:t>
            </a:r>
            <a:endParaRPr/>
          </a:p>
          <a:p>
            <a:pPr indent="0" lvl="0" marL="0" marR="0" rtl="0" algn="l">
              <a:lnSpc>
                <a:spcPct val="50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8A8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Reserved seats</a:t>
            </a:r>
            <a:endParaRPr/>
          </a:p>
          <a:p>
            <a:pPr indent="0" lvl="0" marL="0" marR="0" rtl="0" algn="l">
              <a:lnSpc>
                <a:spcPct val="50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8A8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monogrammed blanket</a:t>
            </a:r>
            <a:endParaRPr/>
          </a:p>
          <a:p>
            <a:pPr indent="228600" lvl="0" marL="0" marR="0" rtl="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a souvenir</a:t>
            </a:r>
            <a:endParaRPr/>
          </a:p>
          <a:p>
            <a:pPr indent="0" lvl="0" marL="0" marR="0" rtl="0" algn="l">
              <a:lnSpc>
                <a:spcPct val="50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8A8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glass of Israeli wine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 txBox="1"/>
          <p:nvPr/>
        </p:nvSpPr>
        <p:spPr>
          <a:xfrm>
            <a:off x="6601900" y="5849013"/>
            <a:ext cx="3746007" cy="11976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4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Herod‘s Palace (The Kishle)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 txBox="1"/>
          <p:nvPr/>
        </p:nvSpPr>
        <p:spPr>
          <a:xfrm>
            <a:off x="1221754" y="1524005"/>
            <a:ext cx="5813429" cy="589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EFBD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Herod‘s Palace (The Kishle)</a:t>
            </a:r>
            <a:endParaRPr/>
          </a:p>
        </p:txBody>
      </p:sp>
      <p:sp>
        <p:nvSpPr>
          <p:cNvPr id="168" name="Google Shape;168;p13"/>
          <p:cNvSpPr txBox="1"/>
          <p:nvPr/>
        </p:nvSpPr>
        <p:spPr>
          <a:xfrm>
            <a:off x="1066800" y="2765348"/>
            <a:ext cx="3961068" cy="3809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palace built by King Herod the Great that many believe was the Praetorium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opportunity to explore biblical geography and archeology and the meaning of heavenly and earthly Jerusalem</a:t>
            </a:r>
            <a:endParaRPr/>
          </a:p>
        </p:txBody>
      </p:sp>
      <p:sp>
        <p:nvSpPr>
          <p:cNvPr id="169" name="Google Shape;169;p13"/>
          <p:cNvSpPr txBox="1"/>
          <p:nvPr/>
        </p:nvSpPr>
        <p:spPr>
          <a:xfrm>
            <a:off x="5644750" y="2859448"/>
            <a:ext cx="3655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Included in entrance fee Open 7 days a week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 txBox="1"/>
          <p:nvPr/>
        </p:nvSpPr>
        <p:spPr>
          <a:xfrm>
            <a:off x="1409000" y="914413"/>
            <a:ext cx="3448256" cy="1197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Tailor made private events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5"/>
          <p:cNvSpPr txBox="1"/>
          <p:nvPr/>
        </p:nvSpPr>
        <p:spPr>
          <a:xfrm>
            <a:off x="1282000" y="1524925"/>
            <a:ext cx="5474866" cy="589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CFC7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Tailor made private events</a:t>
            </a:r>
            <a:endParaRPr/>
          </a:p>
        </p:txBody>
      </p:sp>
      <p:sp>
        <p:nvSpPr>
          <p:cNvPr id="182" name="Google Shape;182;p15"/>
          <p:cNvSpPr txBox="1"/>
          <p:nvPr/>
        </p:nvSpPr>
        <p:spPr>
          <a:xfrm>
            <a:off x="1066800" y="2607600"/>
            <a:ext cx="3741286" cy="287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perfect location between the Old City and the New City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6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beautiful garden with archaeological remains from thousands of years of Jerusalem's history</a:t>
            </a:r>
            <a:endParaRPr/>
          </a:p>
        </p:txBody>
      </p:sp>
      <p:sp>
        <p:nvSpPr>
          <p:cNvPr id="183" name="Google Shape;183;p15"/>
          <p:cNvSpPr txBox="1"/>
          <p:nvPr/>
        </p:nvSpPr>
        <p:spPr>
          <a:xfrm>
            <a:off x="5663500" y="2617799"/>
            <a:ext cx="3933742" cy="3927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spaces for holding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types of events - from</a:t>
            </a:r>
            <a:endParaRPr/>
          </a:p>
          <a:p>
            <a:pPr indent="0" lvl="0" marL="0" marR="0" rtl="0" algn="l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people to 720 people, especially suitable for family occasions, corporate events, gala evenings, conferences and artistic performances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Guided tours and Night Show viewing can be incorporated in all events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6"/>
          <p:cNvSpPr txBox="1"/>
          <p:nvPr/>
        </p:nvSpPr>
        <p:spPr>
          <a:xfrm>
            <a:off x="964500" y="995596"/>
            <a:ext cx="4040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54" marR="0" rtl="0" algn="l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love challenges and always say YES</a:t>
            </a:r>
            <a:endParaRPr/>
          </a:p>
          <a:p>
            <a:pPr indent="0" lvl="0" marL="0" marR="0" rtl="0" algn="l">
              <a:lnSpc>
                <a:spcPct val="52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" lvl="0" marL="0" marR="0" rt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1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aftali Steg </a:t>
            </a:r>
            <a:r>
              <a:rPr b="0" i="0" lang="en-US" sz="19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 Ma</a:t>
            </a:r>
            <a:r>
              <a:rPr lang="en-US" sz="1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naging</a:t>
            </a:r>
            <a:r>
              <a:rPr b="0" i="0" lang="en-US" sz="19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Director </a:t>
            </a:r>
            <a:endParaRPr b="0" i="0" sz="1900" u="none" cap="none" strike="noStrike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2700" lvl="0" marL="0" marR="0" rt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+972 </a:t>
            </a:r>
            <a:r>
              <a:rPr lang="en-US" sz="17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3 522 4142 </a:t>
            </a:r>
            <a:r>
              <a:rPr b="0" i="0" lang="en-US" sz="17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 +972</a:t>
            </a:r>
            <a:r>
              <a:rPr lang="en-US" sz="17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545 552</a:t>
            </a:r>
            <a:endParaRPr sz="1700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2700" lvl="0" marL="0" marR="0" rt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naftali@naftalitours.com</a:t>
            </a:r>
            <a:endParaRPr sz="1700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6342950" y="417403"/>
            <a:ext cx="3922004" cy="1796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Captivating interactive core exhibition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 txBox="1"/>
          <p:nvPr/>
        </p:nvSpPr>
        <p:spPr>
          <a:xfrm>
            <a:off x="1205800" y="1753769"/>
            <a:ext cx="4737362" cy="105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00CA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Captivating interactive core exhibition</a:t>
            </a:r>
            <a:endParaRPr/>
          </a:p>
        </p:txBody>
      </p:sp>
      <p:sp>
        <p:nvSpPr>
          <p:cNvPr id="98" name="Google Shape;98;p3"/>
          <p:cNvSpPr txBox="1"/>
          <p:nvPr/>
        </p:nvSpPr>
        <p:spPr>
          <a:xfrm>
            <a:off x="1066800" y="3527349"/>
            <a:ext cx="3402070" cy="1904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 exhibition galleries celebrating the city's rich historical, cultural, architectural and conceptual diversity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5657499" y="3527349"/>
            <a:ext cx="3753777" cy="3040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largest exhibition in the world that explores the complete story</a:t>
            </a:r>
            <a:endParaRPr/>
          </a:p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Jerusalem from its beginning to the present day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60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7 days a week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6807200" y="5006185"/>
            <a:ext cx="3370636" cy="23223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Jerusalem -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Journey to</a:t>
            </a:r>
            <a:endParaRPr/>
          </a:p>
          <a:p>
            <a:pPr indent="0" lvl="0" marL="0" marR="0" rtl="0" algn="l">
              <a:lnSpc>
                <a:spcPct val="9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Center of the World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"/>
          <p:cNvSpPr txBox="1"/>
          <p:nvPr/>
        </p:nvSpPr>
        <p:spPr>
          <a:xfrm>
            <a:off x="1231200" y="1779221"/>
            <a:ext cx="8213925" cy="105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F69A6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Journey to the Center of the World starting at the Tower of David Jerusalem</a:t>
            </a:r>
            <a:endParaRPr/>
          </a:p>
        </p:txBody>
      </p:sp>
      <p:sp>
        <p:nvSpPr>
          <p:cNvPr id="112" name="Google Shape;112;p5"/>
          <p:cNvSpPr txBox="1"/>
          <p:nvPr/>
        </p:nvSpPr>
        <p:spPr>
          <a:xfrm>
            <a:off x="1552820" y="3397552"/>
            <a:ext cx="3268810" cy="3174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Original and rare artifacts from ancient Jerusalem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60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Animated films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86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Interactive presentations for the whole family</a:t>
            </a:r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5775519" y="3397247"/>
            <a:ext cx="3423999" cy="2476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3D models - ancient and modern Jerusalem</a:t>
            </a:r>
            <a:endParaRPr/>
          </a:p>
          <a:p>
            <a:pPr indent="0" lvl="0" marL="0" marR="0" rtl="0" algn="l">
              <a:lnSpc>
                <a:spcPct val="8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Documentary films Photo collections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/>
          <p:nvPr/>
        </p:nvSpPr>
        <p:spPr>
          <a:xfrm>
            <a:off x="1681350" y="469213"/>
            <a:ext cx="3614790" cy="1197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Entrance Pavilion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/>
          <p:nvPr/>
        </p:nvSpPr>
        <p:spPr>
          <a:xfrm>
            <a:off x="1218500" y="1766258"/>
            <a:ext cx="2999800" cy="105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8CB68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Entrance Pavilion</a:t>
            </a:r>
            <a:endParaRPr/>
          </a:p>
        </p:txBody>
      </p:sp>
      <p:sp>
        <p:nvSpPr>
          <p:cNvPr id="126" name="Google Shape;126;p7"/>
          <p:cNvSpPr txBox="1"/>
          <p:nvPr/>
        </p:nvSpPr>
        <p:spPr>
          <a:xfrm>
            <a:off x="1066799" y="3527349"/>
            <a:ext cx="4014714" cy="2285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Convenient and accessible entrance from the West and Mamilla Mall</a:t>
            </a:r>
            <a:endParaRPr/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Gallery for contemporary exhibitions</a:t>
            </a:r>
            <a:endParaRPr/>
          </a:p>
        </p:txBody>
      </p:sp>
      <p:sp>
        <p:nvSpPr>
          <p:cNvPr id="127" name="Google Shape;127;p7"/>
          <p:cNvSpPr txBox="1"/>
          <p:nvPr/>
        </p:nvSpPr>
        <p:spPr>
          <a:xfrm>
            <a:off x="5663500" y="3626406"/>
            <a:ext cx="3142200" cy="1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Coffee Shop</a:t>
            </a:r>
            <a:endParaRPr/>
          </a:p>
          <a:p>
            <a:pPr indent="0" lvl="0" marL="0" marR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Conveniences Shaded seating area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"/>
          <p:cNvSpPr txBox="1"/>
          <p:nvPr/>
        </p:nvSpPr>
        <p:spPr>
          <a:xfrm>
            <a:off x="7047800" y="542406"/>
            <a:ext cx="3201448" cy="710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1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Accessibility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98480" cy="756665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/>
          <p:nvPr/>
        </p:nvSpPr>
        <p:spPr>
          <a:xfrm>
            <a:off x="1231200" y="1698693"/>
            <a:ext cx="2676544" cy="589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FAB98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Accessibility</a:t>
            </a:r>
            <a:endParaRPr/>
          </a:p>
        </p:txBody>
      </p:sp>
      <p:sp>
        <p:nvSpPr>
          <p:cNvPr id="140" name="Google Shape;140;p9"/>
          <p:cNvSpPr txBox="1"/>
          <p:nvPr/>
        </p:nvSpPr>
        <p:spPr>
          <a:xfrm>
            <a:off x="1066800" y="3146348"/>
            <a:ext cx="405033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the first in 3,000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years, the ancient citadel will be accessible to</a:t>
            </a:r>
            <a:endParaRPr/>
          </a:p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visitors. Now everyone can visit the Tower of David Jerusalem Museum!</a:t>
            </a:r>
            <a:endParaRPr/>
          </a:p>
        </p:txBody>
      </p:sp>
      <p:sp>
        <p:nvSpPr>
          <p:cNvPr id="141" name="Google Shape;141;p9"/>
          <p:cNvSpPr txBox="1"/>
          <p:nvPr/>
        </p:nvSpPr>
        <p:spPr>
          <a:xfrm>
            <a:off x="5663500" y="3146348"/>
            <a:ext cx="3420000" cy="25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Elevators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Ramps</a:t>
            </a:r>
            <a:endParaRPr/>
          </a:p>
          <a:p>
            <a:pPr indent="0" lvl="0" marL="0" marR="0" rtl="0" algn="l">
              <a:lnSpc>
                <a:spcPct val="84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 accessibility in the exhibitions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2011-01-21T15:00:27Z</dcterms:created>
</cp:coreProperties>
</file>